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199313" cy="972026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A6"/>
    <a:srgbClr val="F3CCA5"/>
    <a:srgbClr val="209DC4"/>
    <a:srgbClr val="464646"/>
    <a:srgbClr val="A8CC34"/>
    <a:srgbClr val="8EE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9" d="100"/>
          <a:sy n="79" d="100"/>
        </p:scale>
        <p:origin x="29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590794"/>
            <a:ext cx="6119416" cy="3384092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5105389"/>
            <a:ext cx="5399485" cy="2346813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21EC0-B114-4A38-A6E8-24AD981C4F38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27FF-6B71-429E-8BA4-9FBBE5909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542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21EC0-B114-4A38-A6E8-24AD981C4F38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27FF-6B71-429E-8BA4-9FBBE5909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448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517514"/>
            <a:ext cx="1552352" cy="823747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517514"/>
            <a:ext cx="4567064" cy="823747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21EC0-B114-4A38-A6E8-24AD981C4F38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27FF-6B71-429E-8BA4-9FBBE5909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541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21EC0-B114-4A38-A6E8-24AD981C4F38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27FF-6B71-429E-8BA4-9FBBE5909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9279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2423318"/>
            <a:ext cx="6209407" cy="4043359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6504929"/>
            <a:ext cx="6209407" cy="2126307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21EC0-B114-4A38-A6E8-24AD981C4F38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27FF-6B71-429E-8BA4-9FBBE5909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956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2587570"/>
            <a:ext cx="3059708" cy="616741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2587570"/>
            <a:ext cx="3059708" cy="616741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21EC0-B114-4A38-A6E8-24AD981C4F38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27FF-6B71-429E-8BA4-9FBBE5909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4677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517516"/>
            <a:ext cx="6209407" cy="18788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2382815"/>
            <a:ext cx="3045646" cy="1167781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3550596"/>
            <a:ext cx="3045646" cy="52223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2382815"/>
            <a:ext cx="3060646" cy="1167781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3550596"/>
            <a:ext cx="3060646" cy="52223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21EC0-B114-4A38-A6E8-24AD981C4F38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27FF-6B71-429E-8BA4-9FBBE5909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094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21EC0-B114-4A38-A6E8-24AD981C4F38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27FF-6B71-429E-8BA4-9FBBE5909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108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21EC0-B114-4A38-A6E8-24AD981C4F38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27FF-6B71-429E-8BA4-9FBBE5909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0412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648018"/>
            <a:ext cx="2321966" cy="2268061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399540"/>
            <a:ext cx="3644652" cy="6907687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916079"/>
            <a:ext cx="2321966" cy="5402397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21EC0-B114-4A38-A6E8-24AD981C4F38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27FF-6B71-429E-8BA4-9FBBE5909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6920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648018"/>
            <a:ext cx="2321966" cy="2268061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399540"/>
            <a:ext cx="3644652" cy="6907687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916079"/>
            <a:ext cx="2321966" cy="5402397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21EC0-B114-4A38-A6E8-24AD981C4F38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27FF-6B71-429E-8BA4-9FBBE5909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467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517516"/>
            <a:ext cx="6209407" cy="1878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2587570"/>
            <a:ext cx="6209407" cy="6167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9009246"/>
            <a:ext cx="1619845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21EC0-B114-4A38-A6E8-24AD981C4F38}" type="datetimeFigureOut">
              <a:rPr kumimoji="1" lang="ja-JP" altLang="en-US" smtClean="0"/>
              <a:t>2024/11/28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9009246"/>
            <a:ext cx="2429768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9009246"/>
            <a:ext cx="1619845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E27FF-6B71-429E-8BA4-9FBBE5909B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09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kumimoji="1"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kumimoji="1"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/>
          <p:cNvSpPr txBox="1">
            <a:spLocks/>
          </p:cNvSpPr>
          <p:nvPr/>
        </p:nvSpPr>
        <p:spPr>
          <a:xfrm>
            <a:off x="512875" y="2169944"/>
            <a:ext cx="6442585" cy="669738"/>
          </a:xfrm>
          <a:prstGeom prst="rect">
            <a:avLst/>
          </a:prstGeom>
        </p:spPr>
        <p:txBody>
          <a:bodyPr vert="horz" lIns="89726" tIns="44863" rIns="89726" bIns="44863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+mj-ea"/>
              </a:rPr>
              <a:t>社会で活躍している同窓生（各部）に、働く業界や仕事の内容、</a:t>
            </a:r>
            <a:endParaRPr lang="en-US" altLang="ja-JP" sz="1600" dirty="0">
              <a:latin typeface="+mj-ea"/>
            </a:endParaRPr>
          </a:p>
          <a:p>
            <a:r>
              <a:rPr lang="ja-JP" altLang="en-US" sz="1600" dirty="0">
                <a:latin typeface="+mj-ea"/>
              </a:rPr>
              <a:t>進路選択、就活の経験を本音ベースで聞いてみましょう！</a:t>
            </a: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345607" y="3339417"/>
            <a:ext cx="6449672" cy="345116"/>
          </a:xfrm>
          <a:prstGeom prst="rect">
            <a:avLst/>
          </a:prstGeom>
        </p:spPr>
        <p:txBody>
          <a:bodyPr vert="horz" lIns="89726" tIns="44863" rIns="89726" bIns="44863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b="1" dirty="0">
                <a:latin typeface="+mj-ea"/>
              </a:rPr>
              <a:t>参加業界・企業（順不同</a:t>
            </a:r>
            <a:r>
              <a:rPr lang="ja-JP" altLang="en-US" sz="1200" b="1" dirty="0">
                <a:latin typeface="+mj-ea"/>
              </a:rPr>
              <a:t>）</a:t>
            </a:r>
            <a:r>
              <a:rPr lang="ja-JP" altLang="en-US" sz="1200" dirty="0">
                <a:latin typeface="+mj-ea"/>
              </a:rPr>
              <a:t>　　　　　　　　　</a:t>
            </a:r>
            <a:r>
              <a:rPr lang="ja-JP" altLang="en-US" sz="1100" dirty="0">
                <a:latin typeface="+mj-ea"/>
              </a:rPr>
              <a:t>以下のすべての業界の話を順々に聞いて質問してください。</a:t>
            </a:r>
            <a:endParaRPr lang="en-US" altLang="ja-JP" sz="1100" dirty="0">
              <a:latin typeface="+mj-ea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709738" y="6510553"/>
            <a:ext cx="6370659" cy="348050"/>
          </a:xfrm>
          <a:prstGeom prst="rect">
            <a:avLst/>
          </a:prstGeom>
        </p:spPr>
        <p:txBody>
          <a:bodyPr vert="horz" lIns="89726" tIns="44863" rIns="89726" bIns="44863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800" b="1" dirty="0">
                <a:latin typeface="+mj-ea"/>
              </a:rPr>
              <a:t>日時　２０２４年１２月７日（土）１１時３０分～１７時３０分</a:t>
            </a:r>
            <a:endParaRPr lang="en-US" altLang="ja-JP" sz="1800" b="1" dirty="0">
              <a:latin typeface="+mj-ea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199230"/>
              </p:ext>
            </p:extLst>
          </p:nvPr>
        </p:nvGraphicFramePr>
        <p:xfrm>
          <a:off x="417632" y="3722273"/>
          <a:ext cx="6364047" cy="26436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3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945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業　界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企　　業　　名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業　界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企　　業　　名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02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鉄道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ＪＲ</a:t>
                      </a:r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東日本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自動車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baseline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トヨタ自動車</a:t>
                      </a:r>
                      <a:endParaRPr lang="ja-JP" altLang="en-US" sz="1400" b="1" i="0" u="none" strike="noStrike" baseline="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025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銀行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1990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三井住友銀行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電力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東北電力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025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400" b="1" i="0" u="none" strike="noStrike" baseline="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1990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七十七銀行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商社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三井物産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025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400" b="1" i="0" u="none" strike="noStrike" baseline="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日本政策投資銀行</a:t>
                      </a:r>
                      <a:endParaRPr lang="ja-JP" altLang="en-US" sz="1400" b="1" i="0" u="none" strike="noStrike" baseline="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ＩＴ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富士通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025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住宅金融支援機構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生保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日本生命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02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全体統括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19907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法学部</a:t>
                      </a:r>
                      <a:r>
                        <a:rPr lang="zh-TW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同窓会東京支部会　宮川司</a:t>
                      </a:r>
                      <a:r>
                        <a:rPr lang="ja-JP" altLang="en-US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（特任准教授）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baseline="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TW" altLang="en-US" sz="1400" b="0" i="0" u="none" strike="noStrike" baseline="0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タイトル 1"/>
          <p:cNvSpPr txBox="1">
            <a:spLocks/>
          </p:cNvSpPr>
          <p:nvPr/>
        </p:nvSpPr>
        <p:spPr>
          <a:xfrm>
            <a:off x="79077" y="7754707"/>
            <a:ext cx="7387816" cy="1353662"/>
          </a:xfrm>
          <a:prstGeom prst="rect">
            <a:avLst/>
          </a:prstGeom>
        </p:spPr>
        <p:txBody>
          <a:bodyPr vert="horz" lIns="89726" tIns="44863" rIns="89726" bIns="44863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>
                <a:latin typeface="+mj-ea"/>
              </a:rPr>
              <a:t>お願い</a:t>
            </a:r>
            <a:endParaRPr lang="en-US" altLang="ja-JP" sz="1400" dirty="0">
              <a:latin typeface="+mj-ea"/>
            </a:endParaRPr>
          </a:p>
          <a:p>
            <a:pPr algn="l"/>
            <a:r>
              <a:rPr lang="ja-JP" altLang="en-US" sz="1400" dirty="0">
                <a:latin typeface="+mj-ea"/>
              </a:rPr>
              <a:t>・当日は、学生証を準備のうえ、お越しください。</a:t>
            </a:r>
            <a:endParaRPr lang="en-US" altLang="ja-JP" sz="1400" dirty="0">
              <a:latin typeface="+mj-ea"/>
            </a:endParaRPr>
          </a:p>
          <a:p>
            <a:pPr algn="l"/>
            <a:r>
              <a:rPr lang="ja-JP" altLang="en-US" sz="1400" dirty="0">
                <a:latin typeface="+mj-ea"/>
              </a:rPr>
              <a:t>・服装は、参加者全員（卒業生も）普段着（チノパンやジーパンなど）です。</a:t>
            </a:r>
            <a:endParaRPr lang="en-US" altLang="ja-JP" sz="1400" dirty="0">
              <a:latin typeface="+mj-ea"/>
            </a:endParaRPr>
          </a:p>
          <a:p>
            <a:pPr algn="l"/>
            <a:r>
              <a:rPr lang="ja-JP" altLang="en-US" sz="1400" dirty="0">
                <a:latin typeface="+mj-ea"/>
              </a:rPr>
              <a:t>・今回は、一般企業への就職に興味がある方を対象としております。</a:t>
            </a:r>
            <a:endParaRPr lang="en-US" altLang="ja-JP" sz="1400" dirty="0">
              <a:latin typeface="+mj-ea"/>
            </a:endParaRPr>
          </a:p>
          <a:p>
            <a:pPr algn="l"/>
            <a:r>
              <a:rPr lang="ja-JP" altLang="en-US" sz="1400" dirty="0">
                <a:solidFill>
                  <a:srgbClr val="FF0000"/>
                </a:solidFill>
                <a:latin typeface="+mj-ea"/>
              </a:rPr>
              <a:t>　</a:t>
            </a:r>
            <a:r>
              <a:rPr lang="ja-JP" altLang="en-US" sz="1400" b="1" dirty="0">
                <a:solidFill>
                  <a:srgbClr val="FF0000"/>
                </a:solidFill>
                <a:latin typeface="+mj-ea"/>
              </a:rPr>
              <a:t>ぜひこのイベントを、公務員・法曹界等だけでなく、一般企業を知るきっかけにしてください。</a:t>
            </a:r>
            <a:endParaRPr lang="en-US" altLang="ja-JP" sz="1400" b="1" dirty="0">
              <a:solidFill>
                <a:srgbClr val="FF0000"/>
              </a:solidFill>
              <a:latin typeface="+mj-ea"/>
            </a:endParaRPr>
          </a:p>
        </p:txBody>
      </p:sp>
      <p:sp>
        <p:nvSpPr>
          <p:cNvPr id="10" name="タイトル 1"/>
          <p:cNvSpPr txBox="1">
            <a:spLocks/>
          </p:cNvSpPr>
          <p:nvPr/>
        </p:nvSpPr>
        <p:spPr>
          <a:xfrm>
            <a:off x="709738" y="7733748"/>
            <a:ext cx="4690993" cy="492030"/>
          </a:xfrm>
          <a:prstGeom prst="rect">
            <a:avLst/>
          </a:prstGeom>
        </p:spPr>
        <p:txBody>
          <a:bodyPr vert="horz" lIns="89726" tIns="44863" rIns="89726" bIns="44863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800" b="1" dirty="0">
                <a:latin typeface="+mj-ea"/>
              </a:rPr>
              <a:t>申込方法　グーグルフォーム　</a:t>
            </a:r>
            <a:r>
              <a:rPr lang="en-US" altLang="ja-JP" sz="1800" b="1" dirty="0">
                <a:solidFill>
                  <a:srgbClr val="FF0000"/>
                </a:solidFill>
                <a:latin typeface="+mj-ea"/>
              </a:rPr>
              <a:t>11/25</a:t>
            </a:r>
            <a:r>
              <a:rPr lang="ja-JP" altLang="en-US" sz="1800" b="1" dirty="0">
                <a:solidFill>
                  <a:srgbClr val="FF0000"/>
                </a:solidFill>
                <a:latin typeface="+mj-ea"/>
              </a:rPr>
              <a:t>締め切り</a:t>
            </a:r>
            <a:r>
              <a:rPr lang="ja-JP" altLang="en-US" sz="1800" b="1" dirty="0">
                <a:latin typeface="+mj-ea"/>
              </a:rPr>
              <a:t>　</a:t>
            </a:r>
            <a:r>
              <a:rPr lang="en-US" altLang="ja-JP" sz="1200" b="1" dirty="0">
                <a:latin typeface="+mj-ea"/>
              </a:rPr>
              <a:t>https://docs.google.com/forms/d/e/1FAIpQLSeWQ1g75HuZoxqJHIJzUz786tWCvN6Uhn3DsBbdc2bKuFD-Uw/viewform</a:t>
            </a:r>
            <a:r>
              <a:rPr lang="ja-JP" altLang="en-US" sz="1200" b="1" dirty="0">
                <a:latin typeface="+mj-ea"/>
              </a:rPr>
              <a:t>　　　　　　　</a:t>
            </a:r>
            <a:endParaRPr lang="en-US" altLang="ja-JP" sz="1200" b="1" dirty="0">
              <a:latin typeface="+mj-ea"/>
            </a:endParaRPr>
          </a:p>
          <a:p>
            <a:pPr algn="l"/>
            <a:endParaRPr lang="en-US" altLang="ja-JP" sz="1400" dirty="0">
              <a:latin typeface="+mj-ea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1619671" y="9264102"/>
            <a:ext cx="6187391" cy="345116"/>
          </a:xfrm>
          <a:prstGeom prst="rect">
            <a:avLst/>
          </a:prstGeom>
        </p:spPr>
        <p:txBody>
          <a:bodyPr vert="horz" lIns="89726" tIns="44863" rIns="89726" bIns="44863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dirty="0"/>
              <a:t>主催　東北大学法学部　法学部同窓会東京支部会</a:t>
            </a:r>
            <a:endParaRPr lang="en-US" altLang="ja-JP" sz="1400" dirty="0"/>
          </a:p>
        </p:txBody>
      </p:sp>
      <p:sp>
        <p:nvSpPr>
          <p:cNvPr id="12" name="タイトル 1"/>
          <p:cNvSpPr txBox="1">
            <a:spLocks/>
          </p:cNvSpPr>
          <p:nvPr/>
        </p:nvSpPr>
        <p:spPr>
          <a:xfrm>
            <a:off x="79077" y="120973"/>
            <a:ext cx="5321654" cy="721880"/>
          </a:xfrm>
          <a:prstGeom prst="rect">
            <a:avLst/>
          </a:prstGeom>
        </p:spPr>
        <p:txBody>
          <a:bodyPr vert="horz" lIns="89726" tIns="44863" rIns="89726" bIns="44863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800" b="1" dirty="0">
                <a:latin typeface="+mj-ea"/>
              </a:rPr>
              <a:t>文系各学部、文系大学院の在学生の皆さんへ</a:t>
            </a:r>
            <a:endParaRPr lang="en-US" altLang="ja-JP" sz="1800" b="1" dirty="0">
              <a:latin typeface="+mj-ea"/>
            </a:endParaRPr>
          </a:p>
          <a:p>
            <a:pPr algn="l"/>
            <a:r>
              <a:rPr lang="ja-JP" altLang="en-US" sz="1800" b="1" u="wavy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+mj-ea"/>
              </a:rPr>
              <a:t>一年生、二年生のみなさんも、ぜひ、参加して下さい。</a:t>
            </a:r>
            <a:endParaRPr lang="en-US" altLang="ja-JP" sz="1800" b="1" u="wavyHeavy" dirty="0">
              <a:solidFill>
                <a:srgbClr val="FF0000"/>
              </a:solidFill>
              <a:uFill>
                <a:solidFill>
                  <a:srgbClr val="FF0000"/>
                </a:solidFill>
              </a:uFill>
              <a:latin typeface="+mj-ea"/>
            </a:endParaRPr>
          </a:p>
        </p:txBody>
      </p:sp>
      <p:sp>
        <p:nvSpPr>
          <p:cNvPr id="13" name="タイトル 1"/>
          <p:cNvSpPr txBox="1">
            <a:spLocks/>
          </p:cNvSpPr>
          <p:nvPr/>
        </p:nvSpPr>
        <p:spPr>
          <a:xfrm>
            <a:off x="5614017" y="90387"/>
            <a:ext cx="1474937" cy="34511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89726" tIns="44863" rIns="89726" bIns="44863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dirty="0">
                <a:latin typeface="+mj-ea"/>
              </a:rPr>
              <a:t>参加費　不要</a:t>
            </a:r>
            <a:endParaRPr lang="en-US" altLang="ja-JP" sz="1200" dirty="0">
              <a:latin typeface="+mj-ea"/>
            </a:endParaRPr>
          </a:p>
        </p:txBody>
      </p:sp>
      <p:sp>
        <p:nvSpPr>
          <p:cNvPr id="18" name="タイトル 1"/>
          <p:cNvSpPr txBox="1">
            <a:spLocks/>
          </p:cNvSpPr>
          <p:nvPr/>
        </p:nvSpPr>
        <p:spPr>
          <a:xfrm>
            <a:off x="1136959" y="2763432"/>
            <a:ext cx="4991584" cy="345116"/>
          </a:xfrm>
          <a:prstGeom prst="rect">
            <a:avLst/>
          </a:prstGeom>
        </p:spPr>
        <p:txBody>
          <a:bodyPr vert="horz" lIns="89726" tIns="44863" rIns="89726" bIns="44863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solidFill>
                  <a:srgbClr val="FF0000"/>
                </a:solidFill>
                <a:latin typeface="+mj-ea"/>
              </a:rPr>
              <a:t>○業界の中にいるからこそ、わかること</a:t>
            </a:r>
            <a:endParaRPr lang="en-US" altLang="ja-JP" sz="1400" b="1" dirty="0">
              <a:solidFill>
                <a:srgbClr val="FF0000"/>
              </a:solidFill>
              <a:latin typeface="+mj-ea"/>
            </a:endParaRPr>
          </a:p>
        </p:txBody>
      </p:sp>
      <p:sp>
        <p:nvSpPr>
          <p:cNvPr id="19" name="タイトル 1"/>
          <p:cNvSpPr txBox="1">
            <a:spLocks/>
          </p:cNvSpPr>
          <p:nvPr/>
        </p:nvSpPr>
        <p:spPr>
          <a:xfrm>
            <a:off x="512875" y="2967092"/>
            <a:ext cx="6069262" cy="345116"/>
          </a:xfrm>
          <a:prstGeom prst="rect">
            <a:avLst/>
          </a:prstGeom>
        </p:spPr>
        <p:txBody>
          <a:bodyPr vert="horz" lIns="89726" tIns="44863" rIns="89726" bIns="44863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solidFill>
                  <a:srgbClr val="FF0000"/>
                </a:solidFill>
                <a:latin typeface="+mj-ea"/>
              </a:rPr>
              <a:t>○在学中に、どのような準備をすればよいの？など</a:t>
            </a:r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324508" y="6954092"/>
            <a:ext cx="5495022" cy="345116"/>
          </a:xfrm>
          <a:prstGeom prst="rect">
            <a:avLst/>
          </a:prstGeom>
        </p:spPr>
        <p:txBody>
          <a:bodyPr vert="horz" lIns="89726" tIns="44863" rIns="89726" bIns="44863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b="1" dirty="0">
                <a:latin typeface="+mj-ea"/>
              </a:rPr>
              <a:t>場所　川内南キャンパス文科系総合講義棟２階</a:t>
            </a:r>
            <a:endParaRPr lang="en-US" altLang="ja-JP" sz="1800" b="1" dirty="0">
              <a:latin typeface="+mj-ea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ctrTitle"/>
          </p:nvPr>
        </p:nvSpPr>
        <p:spPr>
          <a:xfrm>
            <a:off x="130476" y="1098652"/>
            <a:ext cx="6879317" cy="1108435"/>
          </a:xfrm>
          <a:noFill/>
        </p:spPr>
        <p:txBody>
          <a:bodyPr>
            <a:normAutofit fontScale="90000"/>
          </a:bodyPr>
          <a:lstStyle/>
          <a:p>
            <a:r>
              <a:rPr kumimoji="1" lang="ja-JP" altLang="en-US" sz="2000" dirty="0">
                <a:effectLst>
                  <a:glow>
                    <a:schemeClr val="accent1">
                      <a:alpha val="40000"/>
                    </a:schemeClr>
                  </a:glow>
                  <a:outerShdw blurRad="50800" dist="50800" dir="5400000" sx="105000" sy="105000" algn="ctr" rotWithShape="0">
                    <a:srgbClr val="000000">
                      <a:alpha val="43137"/>
                    </a:srgbClr>
                  </a:outerShdw>
                </a:effectLst>
              </a:rPr>
              <a:t>　</a:t>
            </a:r>
            <a:r>
              <a:rPr kumimoji="1" lang="ja-JP" altLang="en-US" sz="3100" dirty="0">
                <a:ln cmpd="sng">
                  <a:noFill/>
                </a:ln>
                <a:effectLst>
                  <a:glow>
                    <a:schemeClr val="accent1">
                      <a:alpha val="40000"/>
                    </a:schemeClr>
                  </a:glow>
                </a:effectLst>
                <a:latin typeface="+mn-ea"/>
                <a:ea typeface="+mn-ea"/>
              </a:rPr>
              <a:t>法学部主催</a:t>
            </a:r>
            <a:br>
              <a:rPr kumimoji="1" lang="en-US" altLang="ja-JP" sz="3600" dirty="0">
                <a:ln cmpd="sng">
                  <a:noFill/>
                </a:ln>
                <a:solidFill>
                  <a:srgbClr val="00B0F0"/>
                </a:solidFill>
                <a:effectLst>
                  <a:glow>
                    <a:schemeClr val="accent1">
                      <a:alpha val="40000"/>
                    </a:schemeClr>
                  </a:glow>
                  <a:outerShdw blurRad="50800" dir="8100000" algn="bl" rotWithShape="0">
                    <a:prstClr val="black">
                      <a:alpha val="33000"/>
                    </a:prst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</a:br>
            <a:r>
              <a:rPr kumimoji="1" lang="ja-JP" altLang="en-US" sz="3600" dirty="0">
                <a:ln cmpd="sng">
                  <a:noFill/>
                </a:ln>
                <a:solidFill>
                  <a:srgbClr val="00B0F0"/>
                </a:solidFill>
                <a:effectLst>
                  <a:glow>
                    <a:schemeClr val="accent1">
                      <a:alpha val="40000"/>
                    </a:schemeClr>
                  </a:glow>
                  <a:outerShdw blurRad="50800" dir="8100000" algn="bl" rotWithShape="0">
                    <a:prstClr val="black">
                      <a:alpha val="33000"/>
                    </a:prst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同窓生（各学部）に業界や会社の</a:t>
            </a:r>
            <a:br>
              <a:rPr kumimoji="1" lang="en-US" altLang="ja-JP" sz="3600" dirty="0">
                <a:ln cmpd="sng">
                  <a:noFill/>
                </a:ln>
                <a:solidFill>
                  <a:srgbClr val="00B0F0"/>
                </a:solidFill>
                <a:effectLst>
                  <a:glow>
                    <a:schemeClr val="accent1">
                      <a:alpha val="40000"/>
                    </a:schemeClr>
                  </a:glow>
                  <a:outerShdw blurRad="50800" dir="8100000" algn="bl" rotWithShape="0">
                    <a:prstClr val="black">
                      <a:alpha val="33000"/>
                    </a:prst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</a:br>
            <a:r>
              <a:rPr kumimoji="1" lang="ja-JP" altLang="en-US" sz="3600" dirty="0">
                <a:ln cmpd="sng">
                  <a:noFill/>
                </a:ln>
                <a:solidFill>
                  <a:srgbClr val="00B0F0"/>
                </a:solidFill>
                <a:effectLst>
                  <a:glow>
                    <a:schemeClr val="accent1">
                      <a:alpha val="40000"/>
                    </a:schemeClr>
                  </a:glow>
                  <a:outerShdw blurRad="50800" dir="8100000" algn="bl" rotWithShape="0">
                    <a:prstClr val="black">
                      <a:alpha val="33000"/>
                    </a:prst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内容を</a:t>
            </a:r>
            <a:r>
              <a:rPr kumimoji="1" lang="ja-JP" altLang="en-US" sz="3600">
                <a:ln cmpd="sng">
                  <a:noFill/>
                </a:ln>
                <a:solidFill>
                  <a:srgbClr val="00B0F0"/>
                </a:solidFill>
                <a:effectLst>
                  <a:glow>
                    <a:schemeClr val="accent1">
                      <a:alpha val="40000"/>
                    </a:schemeClr>
                  </a:glow>
                  <a:outerShdw blurRad="50800" dir="8100000" algn="bl" rotWithShape="0">
                    <a:prstClr val="black">
                      <a:alpha val="33000"/>
                    </a:prst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聞いてみよう</a:t>
            </a:r>
            <a:endParaRPr kumimoji="1" lang="ja-JP" altLang="en-US" sz="5300" dirty="0">
              <a:ln cmpd="sng">
                <a:noFill/>
              </a:ln>
              <a:solidFill>
                <a:srgbClr val="00B0F0"/>
              </a:solidFill>
              <a:effectLst>
                <a:glow>
                  <a:schemeClr val="accent1">
                    <a:alpha val="40000"/>
                  </a:schemeClr>
                </a:glow>
                <a:outerShdw blurRad="50800" dir="8100000" algn="bl" rotWithShape="0">
                  <a:prstClr val="black">
                    <a:alpha val="33000"/>
                  </a:prstClr>
                </a:outerShdw>
              </a:effectLst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pic>
        <p:nvPicPr>
          <p:cNvPr id="7" name="図 6" descr="QR コード&#10;&#10;自動的に生成された説明">
            <a:extLst>
              <a:ext uri="{FF2B5EF4-FFF2-40B4-BE49-F238E27FC236}">
                <a16:creationId xmlns:a16="http://schemas.microsoft.com/office/drawing/2014/main" id="{E6027E5C-C34A-3A32-E5A6-15653EEC0F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4017" y="7221068"/>
            <a:ext cx="1218040" cy="1218040"/>
          </a:xfrm>
          <a:prstGeom prst="rect">
            <a:avLst/>
          </a:prstGeom>
        </p:spPr>
      </p:pic>
      <p:sp>
        <p:nvSpPr>
          <p:cNvPr id="4" name="吹き出し: 角を丸めた四角形 3">
            <a:extLst>
              <a:ext uri="{FF2B5EF4-FFF2-40B4-BE49-F238E27FC236}">
                <a16:creationId xmlns:a16="http://schemas.microsoft.com/office/drawing/2014/main" id="{CC999450-D005-FD4C-DD41-A29A53DF0801}"/>
              </a:ext>
            </a:extLst>
          </p:cNvPr>
          <p:cNvSpPr/>
          <p:nvPr/>
        </p:nvSpPr>
        <p:spPr>
          <a:xfrm>
            <a:off x="2962657" y="8460067"/>
            <a:ext cx="3992804" cy="772086"/>
          </a:xfrm>
          <a:prstGeom prst="wedgeRoundRectCallout">
            <a:avLst>
              <a:gd name="adj1" fmla="val -21626"/>
              <a:gd name="adj2" fmla="val -85511"/>
              <a:gd name="adj3" fmla="val 16667"/>
            </a:avLst>
          </a:prstGeom>
          <a:solidFill>
            <a:srgbClr val="C8EEA6"/>
          </a:solidFill>
          <a:ln w="76200">
            <a:gradFill>
              <a:gsLst>
                <a:gs pos="0">
                  <a:srgbClr val="00B050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rgbClr val="7030A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〆切り延長</a:t>
            </a:r>
            <a:r>
              <a:rPr lang="en-US" altLang="ja-JP" sz="2400" dirty="0">
                <a:solidFill>
                  <a:srgbClr val="7030A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11</a:t>
            </a:r>
            <a:r>
              <a:rPr kumimoji="1" lang="en-US" altLang="ja-JP" sz="2400" dirty="0">
                <a:solidFill>
                  <a:srgbClr val="7030A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/</a:t>
            </a:r>
            <a:r>
              <a:rPr lang="en-US" altLang="ja-JP" sz="2400" dirty="0">
                <a:solidFill>
                  <a:srgbClr val="7030A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</a:t>
            </a:r>
            <a:r>
              <a:rPr kumimoji="1" lang="en-US" altLang="ja-JP" sz="2400" dirty="0">
                <a:solidFill>
                  <a:srgbClr val="7030A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9(</a:t>
            </a:r>
            <a:r>
              <a:rPr kumimoji="1" lang="ja-JP" altLang="en-US" sz="2400" dirty="0">
                <a:solidFill>
                  <a:srgbClr val="7030A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金</a:t>
            </a:r>
            <a:r>
              <a:rPr kumimoji="1" lang="en-US" altLang="ja-JP" sz="2400" dirty="0">
                <a:solidFill>
                  <a:srgbClr val="7030A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)</a:t>
            </a:r>
            <a:r>
              <a:rPr lang="ja-JP" altLang="en-US" sz="2400" dirty="0">
                <a:solidFill>
                  <a:srgbClr val="7030A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まで</a:t>
            </a:r>
            <a:endParaRPr lang="en-US" altLang="ja-JP" sz="2400" dirty="0">
              <a:solidFill>
                <a:srgbClr val="7030A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6260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659</TotalTime>
  <Words>313</Words>
  <Application>Microsoft Office PowerPoint</Application>
  <PresentationFormat>ユーザー設定</PresentationFormat>
  <Paragraphs>42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HGP創英角ﾎﾟｯﾌﾟ体</vt:lpstr>
      <vt:lpstr>HG創英角ｺﾞｼｯｸUB</vt:lpstr>
      <vt:lpstr>ＭＳ Ｐゴシック</vt:lpstr>
      <vt:lpstr>Arial</vt:lpstr>
      <vt:lpstr>Calibri</vt:lpstr>
      <vt:lpstr>Calibri Light</vt:lpstr>
      <vt:lpstr>Office テーマ</vt:lpstr>
      <vt:lpstr>　法学部主催 同窓生（各学部）に業界や会社の 内容を聞いてみよう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芋煮を食べて、</dc:title>
  <dc:creator>User</dc:creator>
  <cp:lastModifiedBy>稲葉　亮一</cp:lastModifiedBy>
  <cp:revision>78</cp:revision>
  <cp:lastPrinted>2024-11-26T03:37:02Z</cp:lastPrinted>
  <dcterms:created xsi:type="dcterms:W3CDTF">2018-05-04T14:27:52Z</dcterms:created>
  <dcterms:modified xsi:type="dcterms:W3CDTF">2024-11-28T01:15:29Z</dcterms:modified>
</cp:coreProperties>
</file>